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3.jpeg" ContentType="image/jpeg"/>
  <Override PartName="/ppt/media/image43.jpeg" ContentType="image/jpeg"/>
  <Override PartName="/ppt/media/image30.png" ContentType="image/png"/>
  <Override PartName="/ppt/media/image55.jpeg" ContentType="image/jpeg"/>
  <Override PartName="/ppt/media/image18.jpeg" ContentType="image/jpeg"/>
  <Override PartName="/ppt/media/image33.png" ContentType="image/png"/>
  <Override PartName="/ppt/media/image36.png" ContentType="image/png"/>
  <Override PartName="/ppt/media/image4.jpeg" ContentType="image/jpeg"/>
  <Override PartName="/ppt/media/image44.jpeg" ContentType="image/jpeg"/>
  <Override PartName="/ppt/media/image39.png" ContentType="image/png"/>
  <Override PartName="/ppt/media/image40.png" ContentType="image/png"/>
  <Override PartName="/ppt/media/image56.jpeg" ContentType="image/jpeg"/>
  <Override PartName="/ppt/media/image10.jpeg" ContentType="image/jpeg"/>
  <Override PartName="/ppt/media/image46.png" ContentType="image/png"/>
  <Override PartName="/ppt/media/image5.jpeg" ContentType="image/jpeg"/>
  <Override PartName="/ppt/media/image45.jpeg" ContentType="image/jpeg"/>
  <Override PartName="/ppt/media/image57.jpeg" ContentType="image/jpeg"/>
  <Override PartName="/ppt/media/image11.jpeg" ContentType="image/jpeg"/>
  <Override PartName="/ppt/media/image22.png" ContentType="image/png"/>
  <Override PartName="/ppt/media/image12.jpeg" ContentType="image/jpeg"/>
  <Override PartName="/ppt/media/image32.png" ContentType="image/png"/>
  <Override PartName="/ppt/media/image1.png" ContentType="image/png"/>
  <Override PartName="/ppt/media/image35.png" ContentType="image/png"/>
  <Override PartName="/ppt/media/image7.jpeg" ContentType="image/jpeg"/>
  <Override PartName="/ppt/media/image50.jpeg" ContentType="image/jpeg"/>
  <Override PartName="/ppt/media/image13.jpeg" ContentType="image/jpeg"/>
  <Override PartName="/ppt/media/image38.jpeg" ContentType="image/jpeg"/>
  <Override PartName="/ppt/media/image25.jpeg" ContentType="image/jpeg"/>
  <Override PartName="/ppt/media/image14.png" ContentType="image/png"/>
  <Override PartName="/ppt/media/image8.jpeg" ContentType="image/jpeg"/>
  <Override PartName="/ppt/media/image51.jpeg" ContentType="image/jpeg"/>
  <Override PartName="/ppt/media/image48.jpeg" ContentType="image/jpeg"/>
  <Override PartName="/ppt/media/image21.png" ContentType="image/png"/>
  <Override PartName="/ppt/media/image52.png" ContentType="image/png"/>
  <Override PartName="/ppt/media/image26.jpeg" ContentType="image/jpeg"/>
  <Override PartName="/ppt/media/image24.png" ContentType="image/png"/>
  <Override PartName="/ppt/media/image9.jpeg" ContentType="image/jpeg"/>
  <Override PartName="/ppt/media/image49.jpeg" ContentType="image/jpeg"/>
  <Override PartName="/ppt/media/image31.png" ContentType="image/png"/>
  <Override PartName="/ppt/media/image15.jpeg" ContentType="image/jpeg"/>
  <Override PartName="/ppt/media/image27.jpeg" ContentType="image/jpeg"/>
  <Override PartName="/ppt/media/image34.png" ContentType="image/png"/>
  <Override PartName="/ppt/media/image37.png" ContentType="image/png"/>
  <Override PartName="/ppt/media/image6.png" ContentType="image/png"/>
  <Override PartName="/ppt/media/image53.jpeg" ContentType="image/jpeg"/>
  <Override PartName="/ppt/media/image16.jpeg" ContentType="image/jpeg"/>
  <Override PartName="/ppt/media/image28.jpeg" ContentType="image/jpeg"/>
  <Override PartName="/ppt/media/image2.jpeg" ContentType="image/jpeg"/>
  <Override PartName="/ppt/media/image47.png" ContentType="image/png"/>
  <Override PartName="/ppt/media/image42.jpeg" ContentType="image/jpeg"/>
  <Override PartName="/ppt/media/image19.png" ContentType="image/png"/>
  <Override PartName="/ppt/media/image54.jpeg" ContentType="image/jpeg"/>
  <Override PartName="/ppt/media/image41.jpeg" ContentType="image/jpeg"/>
  <Override PartName="/ppt/media/image20.jpeg" ContentType="image/jpeg"/>
  <Override PartName="/ppt/media/image17.jpeg" ContentType="image/jpeg"/>
  <Override PartName="/ppt/media/image23.png" ContentType="image/png"/>
  <Override PartName="/ppt/media/image29.jpeg" ContentType="image/jpeg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slides/slide43.xml" ContentType="application/vnd.openxmlformats-officedocument.presentationml.slide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1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22.xml" ContentType="application/vnd.openxmlformats-officedocument.presentationml.slide+xml"/>
  <Override PartName="/ppt/slides/slide53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_rels/slide33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49.xml.rels" ContentType="application/vnd.openxmlformats-package.relationships+xml"/>
  <Override PartName="/ppt/slides/_rels/slide50.xml.rels" ContentType="application/vnd.openxmlformats-package.relationships+xml"/>
  <Override PartName="/ppt/slides/_rels/slide42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8.xml.rels" ContentType="application/vnd.openxmlformats-package.relationships+xml"/>
  <Override PartName="/ppt/slides/_rels/slide47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25.xml.rels" ContentType="application/vnd.openxmlformats-package.relationships+xml"/>
  <Override PartName="/ppt/slides/_rels/slide17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1.xml.rels" ContentType="application/vnd.openxmlformats-package.relationships+xml"/>
  <Override PartName="/ppt/slides/_rels/slide43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48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_rels/slide7.xml.rels" ContentType="application/vnd.openxmlformats-package.relationships+xml"/>
  <Override PartName="/ppt/slides/_rels/slide46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35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18.xml.rels" ContentType="application/vnd.openxmlformats-package.relationships+xml"/>
  <Override PartName="/ppt/slides/_rels/slide53.xml.rels" ContentType="application/vnd.openxmlformats-package.relationships+xml"/>
  <Override PartName="/ppt/slides/_rels/slide2.xml.rels" ContentType="application/vnd.openxmlformats-package.relationships+xml"/>
  <Override PartName="/ppt/slides/_rels/slide44.xml.rels" ContentType="application/vnd.openxmlformats-package.relationships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14.xml" ContentType="application/vnd.openxmlformats-officedocument.presentationml.slide+xml"/>
  <Override PartName="/ppt/slides/slide45.xml" ContentType="application/vnd.openxmlformats-officedocument.presentationml.slide+xml"/>
  <Override PartName="/ppt/slides/slide17.xml" ContentType="application/vnd.openxmlformats-officedocument.presentationml.slide+xml"/>
  <Override PartName="/ppt/slides/slide48.xml" ContentType="application/vnd.openxmlformats-officedocument.presentationml.slide+xml"/>
  <Override PartName="/ppt/slides/slide21.xml" ContentType="application/vnd.openxmlformats-officedocument.presentationml.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41.xml" ContentType="application/vnd.openxmlformats-officedocument.presentationml.slide+xml"/>
  <Override PartName="/ppt/slides/slide13.xml" ContentType="application/vnd.openxmlformats-officedocument.presentationml.slide+xml"/>
  <Override PartName="/ppt/slides/slide44.xml" ContentType="application/vnd.openxmlformats-officedocument.presentationml.slide+xml"/>
  <Override PartName="/ppt/slides/slide16.xml" ContentType="application/vnd.openxmlformats-officedocument.presentationml.slide+xml"/>
  <Override PartName="/ppt/slides/slide4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1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4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1.xml.rels" ContentType="application/vnd.openxmlformats-package.relationships+xml"/>
  <Override PartName="/ppt/notesSlides/notesSlide3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F1D18141-61B1-41C1-B131-B191E1F1317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371600" y="763560"/>
            <a:ext cx="5027760" cy="3770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39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21D1B1F1-E161-4111-B191-7131F1F181E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42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E121C131-E1F1-41B1-91E1-C1A191A1E1B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45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0151C131-71F1-4171-91C1-A1B1B181009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48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213191C1-A131-41D1-9131-115121C1A10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51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8131D141-F1A1-4101-B151-3131A131E1B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54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81C1D161-8171-41C1-B141-B1C1D161513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16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21112121-B161-41C1-9141-014101E141E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19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41912181-8171-4111-8101-11313181F16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22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E1911151-E141-4111-9131-4181B121919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  <p:sp>
        <p:nvSpPr>
          <p:cNvPr id="191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lnSpc>
                <a:spcPct val="100000"/>
              </a:lnSpc>
              <a:buFont typeface="Arial"/>
              <a:buChar char="•"/>
            </a:pPr>
            <a:fld id="{C1D16171-8161-4161-B131-A171C16161F1}" type="slidenum">
              <a:rPr lang="en-US" sz="1200">
                <a:solidFill>
                  <a:srgbClr val="000000"/>
                </a:solidFill>
              </a:rPr>
              <a:t>&lt;number&gt;</a:t>
            </a:fld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  <p:sp>
        <p:nvSpPr>
          <p:cNvPr id="204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51A1C121-3181-4161-B111-F191B1F1A13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777600" y="4776840"/>
            <a:ext cx="6211800" cy="4520160"/>
          </a:xfrm>
          <a:prstGeom prst="rect">
            <a:avLst/>
          </a:prstGeom>
        </p:spPr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371600" y="763560"/>
            <a:ext cx="5027760" cy="3770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5160"/>
          </a:xfrm>
          <a:prstGeom prst="rect">
            <a:avLst/>
          </a:prstGeom>
        </p:spPr>
      </p:sp>
      <p:sp>
        <p:nvSpPr>
          <p:cNvPr id="210" name="CustomShape 2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11A15171-61D1-4171-B101-613101D1A18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213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713171B1-F181-4181-91C1-81613121413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371600" y="763560"/>
            <a:ext cx="5024520" cy="3767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371600" y="763560"/>
            <a:ext cx="5022720" cy="3765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29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11B16121-B121-4141-B1E1-216171D121C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  <p:sp>
        <p:nvSpPr>
          <p:cNvPr id="132" name="CustomShape 3"/>
          <p:cNvSpPr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Arial"/>
              <a:buChar char="•"/>
            </a:pPr>
            <a:fld id="{612111D1-41C1-4151-B191-E10161418161}" type="slidenum">
              <a:rPr lang="en-US" sz="1200"/>
              <a:t>&lt;number&gt;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371600" y="763560"/>
            <a:ext cx="5027760" cy="37702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77960" y="4776480"/>
            <a:ext cx="6207120" cy="4515480"/>
          </a:xfrm>
          <a:prstGeom prst="rect">
            <a:avLst/>
          </a:prstGeom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E151D1A1-D141-4151-8121-8141C131B12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320" y="685800"/>
            <a:ext cx="10058400" cy="7113600"/>
          </a:xfrm>
          <a:prstGeom prst="rect">
            <a:avLst/>
          </a:prstGeom>
        </p:spPr>
      </p:pic>
      <p:sp>
        <p:nvSpPr>
          <p:cNvPr id="11" name="TextShape 1"/>
          <p:cNvSpPr txBox="1"/>
          <p:nvPr/>
        </p:nvSpPr>
        <p:spPr>
          <a:xfrm>
            <a:off x="457200" y="-22860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Sarcophagus of Junius Bassus, 359 CE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2000"/>
            <a:ext cx="9144000" cy="7397640"/>
          </a:xfrm>
          <a:prstGeom prst="rect">
            <a:avLst/>
          </a:prstGeom>
        </p:spPr>
      </p:pic>
    </p:spTree>
  </p:cSld>
  <p:timing>
    <p:tnLst>
      <p:par>
        <p:cTn dur="indefinite" id="19" nodeType="tmRoot" restart="never">
          <p:childTnLst>
            <p:seq>
              <p:cTn dur="indefinite" id="2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32" name="CustomShape 2"/>
          <p:cNvSpPr/>
          <p:nvPr/>
        </p:nvSpPr>
        <p:spPr>
          <a:xfrm>
            <a:off x="0" y="6019920"/>
            <a:ext cx="8686800" cy="65880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2000"/>
              <a:t> </a:t>
            </a:r>
            <a:r>
              <a:rPr lang="en-US" sz="2000"/>
              <a:t>Justinian, Bishop Maximianus, and attendants, mosaic on the north wall of the apse, San Vitale, Ravenna, Italy, ca. 547. </a:t>
            </a:r>
            <a:endParaRPr/>
          </a:p>
        </p:txBody>
      </p:sp>
      <p:pic>
        <p:nvPicPr>
          <p:cNvPr descr="" id="3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58400" cy="6629400"/>
          </a:xfrm>
          <a:prstGeom prst="rect">
            <a:avLst/>
          </a:prstGeom>
        </p:spPr>
      </p:pic>
    </p:spTree>
  </p:cSld>
  <p:timing>
    <p:tnLst>
      <p:par>
        <p:cTn dur="indefinite" id="21" nodeType="tmRoot" restart="never">
          <p:childTnLst>
            <p:seq>
              <p:cTn dur="indefinite" id="2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35" name="CustomShape 2"/>
          <p:cNvSpPr/>
          <p:nvPr/>
        </p:nvSpPr>
        <p:spPr>
          <a:xfrm>
            <a:off x="0" y="6858000"/>
            <a:ext cx="9144000" cy="70164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Theodora and attendants, mosaic on the south wall of the apse, San Vitale, Ravenna, Italy, ca. 547.</a:t>
            </a:r>
            <a:endParaRPr/>
          </a:p>
        </p:txBody>
      </p:sp>
      <p:pic>
        <p:nvPicPr>
          <p:cNvPr descr="" id="3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58400" cy="6629400"/>
          </a:xfrm>
          <a:prstGeom prst="rect">
            <a:avLst/>
          </a:prstGeom>
        </p:spPr>
      </p:pic>
    </p:spTree>
  </p:cSld>
  <p:timing>
    <p:tnLst>
      <p:par>
        <p:cTn dur="indefinite" id="23" nodeType="tmRoot" restart="never">
          <p:childTnLst>
            <p:seq>
              <p:cTn dur="indefinite" id="2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38" name="CustomShape 2"/>
          <p:cNvSpPr/>
          <p:nvPr/>
        </p:nvSpPr>
        <p:spPr>
          <a:xfrm>
            <a:off x="0" y="6858000"/>
            <a:ext cx="9829800" cy="70164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2000"/>
              <a:t> </a:t>
            </a:r>
            <a:r>
              <a:rPr lang="en-US" sz="2000"/>
              <a:t>ANTHEMIUS OF TRALLES and ISIDORUS OF MILETUS, aerial view of Hagia Sophia (looking north), Constantinople (Istanbul), Turkey, 532–537. </a:t>
            </a:r>
            <a:endParaRPr/>
          </a:p>
        </p:txBody>
      </p:sp>
      <p:pic>
        <p:nvPicPr>
          <p:cNvPr descr="" id="3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990720" y="0"/>
            <a:ext cx="8275680" cy="6858000"/>
          </a:xfrm>
          <a:prstGeom prst="rect">
            <a:avLst/>
          </a:prstGeom>
        </p:spPr>
      </p:pic>
    </p:spTree>
  </p:cSld>
  <p:timing>
    <p:tnLst>
      <p:par>
        <p:cTn dur="indefinite" id="25" nodeType="tmRoot" restart="never">
          <p:childTnLst>
            <p:seq>
              <p:cTn dur="indefinite" id="2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41600" y="0"/>
            <a:ext cx="5002200" cy="7589880"/>
          </a:xfrm>
          <a:prstGeom prst="rect">
            <a:avLst/>
          </a:prstGeom>
        </p:spPr>
      </p:pic>
    </p:spTree>
  </p:cSld>
  <p:timing>
    <p:tnLst>
      <p:par>
        <p:cTn dur="indefinite" id="27" nodeType="tmRoot" restart="never">
          <p:childTnLst>
            <p:seq>
              <p:cTn dur="indefinite" id="2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7162920" y="6550200"/>
            <a:ext cx="1904760" cy="3070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  <a:buFont typeface="Garamond"/>
              <a:buChar char="•"/>
            </a:pPr>
            <a:fld id="{51017101-B181-41D1-A1E1-D1214151E1E1}" type="slidenum">
              <a:rPr lang="en-US" sz="1400">
                <a:latin typeface="Garamond"/>
              </a:rPr>
              <a:t>&lt;number&gt;</a:t>
            </a:fld>
            <a:endParaRPr/>
          </a:p>
        </p:txBody>
      </p:sp>
      <p:sp>
        <p:nvSpPr>
          <p:cNvPr id="42" name="CustomShape 2"/>
          <p:cNvSpPr/>
          <p:nvPr/>
        </p:nvSpPr>
        <p:spPr>
          <a:xfrm>
            <a:off x="0" y="5486400"/>
            <a:ext cx="4876920" cy="184788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4400"/>
              <a:t> </a:t>
            </a:r>
            <a:r>
              <a:rPr lang="en-US" sz="2000"/>
              <a:t>ANTHEMIUS OF TRALLES and ISIDORUS OF MILETUS, plan (</a:t>
            </a:r>
            <a:r>
              <a:rPr i="1" lang="en-US" sz="2000"/>
              <a:t>top</a:t>
            </a:r>
            <a:r>
              <a:rPr lang="en-US" sz="2000"/>
              <a:t>) and restored cutaway view (</a:t>
            </a:r>
            <a:r>
              <a:rPr i="1" lang="en-US" sz="2000"/>
              <a:t>bottom</a:t>
            </a:r>
            <a:r>
              <a:rPr lang="en-US" sz="2000"/>
              <a:t>) of Hagia Sophia, Constantinople (Istanbul), Turkey, 532-537 (John Burge).</a:t>
            </a:r>
            <a:endParaRPr/>
          </a:p>
        </p:txBody>
      </p:sp>
      <p:pic>
        <p:nvPicPr>
          <p:cNvPr descr="" id="4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228600"/>
            <a:ext cx="5081760" cy="3392640"/>
          </a:xfrm>
          <a:prstGeom prst="rect">
            <a:avLst/>
          </a:prstGeom>
        </p:spPr>
      </p:pic>
      <p:pic>
        <p:nvPicPr>
          <p:cNvPr descr="" id="4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0640" y="2209680"/>
            <a:ext cx="4572000" cy="3986280"/>
          </a:xfrm>
          <a:prstGeom prst="rect">
            <a:avLst/>
          </a:prstGeom>
        </p:spPr>
      </p:pic>
    </p:spTree>
  </p:cSld>
  <p:timing>
    <p:tnLst>
      <p:par>
        <p:cTn dur="indefinite" id="29" nodeType="tmRoot" restart="never">
          <p:childTnLst>
            <p:seq>
              <p:cTn dur="indefinite" id="3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46" name="CustomShape 2"/>
          <p:cNvSpPr/>
          <p:nvPr/>
        </p:nvSpPr>
        <p:spPr>
          <a:xfrm>
            <a:off x="0" y="3544920"/>
            <a:ext cx="2438280" cy="292572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2000"/>
              <a:t> </a:t>
            </a:r>
            <a:r>
              <a:rPr lang="en-US" sz="2000"/>
              <a:t>ANTHEMIUS OF TRALLES and ISIDORUS OF MILETUS, interior of Hagia Sophia (looking southwest), Constantinople (Istanbul), Turkey, 532–537. </a:t>
            </a:r>
            <a:endParaRPr/>
          </a:p>
        </p:txBody>
      </p:sp>
      <p:pic>
        <p:nvPicPr>
          <p:cNvPr descr="" id="4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13080" y="0"/>
            <a:ext cx="6940440" cy="7589880"/>
          </a:xfrm>
          <a:prstGeom prst="rect">
            <a:avLst/>
          </a:prstGeom>
        </p:spPr>
      </p:pic>
    </p:spTree>
  </p:cSld>
  <p:timing>
    <p:tnLst>
      <p:par>
        <p:cTn dur="indefinite" id="31" nodeType="tmRoot" restart="never">
          <p:childTnLst>
            <p:seq>
              <p:cTn dur="indefinite" id="3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5791320"/>
            <a:ext cx="7772400" cy="37440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Dome on pendentives </a:t>
            </a:r>
            <a:r>
              <a:rPr i="1" lang="en-US" sz="2000"/>
              <a:t>(left</a:t>
            </a:r>
            <a:r>
              <a:rPr lang="en-US" sz="2000"/>
              <a:t>) and on squinches (</a:t>
            </a:r>
            <a:r>
              <a:rPr i="1" lang="en-US" sz="2000"/>
              <a:t>right</a:t>
            </a:r>
            <a:r>
              <a:rPr lang="en-US" sz="2000"/>
              <a:t>). </a:t>
            </a:r>
            <a:endParaRPr/>
          </a:p>
        </p:txBody>
      </p:sp>
      <p:sp>
        <p:nvSpPr>
          <p:cNvPr id="49" name="CustomShape 2"/>
          <p:cNvSpPr/>
          <p:nvPr/>
        </p:nvSpPr>
        <p:spPr>
          <a:xfrm>
            <a:off x="7162920" y="6550200"/>
            <a:ext cx="1904760" cy="3070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  <a:buFont typeface="Garamond"/>
              <a:buChar char="•"/>
            </a:pPr>
            <a:fld id="{A1419111-C1C1-4151-81C1-4181B1A1D1B1}" type="slidenum">
              <a:rPr lang="en-US" sz="1400">
                <a:latin typeface="Garamond"/>
              </a:rPr>
              <a:t>&lt;number&gt;</a:t>
            </a:fld>
            <a:endParaRPr/>
          </a:p>
        </p:txBody>
      </p:sp>
      <p:pic>
        <p:nvPicPr>
          <p:cNvPr descr="" id="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152280"/>
            <a:ext cx="8763120" cy="5208840"/>
          </a:xfrm>
          <a:prstGeom prst="rect">
            <a:avLst/>
          </a:prstGeom>
        </p:spPr>
      </p:pic>
    </p:spTree>
  </p:cSld>
  <p:timing>
    <p:tnLst>
      <p:par>
        <p:cTn dur="indefinite" id="33" nodeType="tmRoot" restart="never">
          <p:childTnLst>
            <p:seq>
              <p:cTn dur="indefinite" id="3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6337440"/>
          </a:xfrm>
          <a:prstGeom prst="rect">
            <a:avLst/>
          </a:prstGeom>
        </p:spPr>
      </p:pic>
    </p:spTree>
  </p:cSld>
  <p:timing>
    <p:tnLst>
      <p:par>
        <p:cTn dur="indefinite" id="35" nodeType="tmRoot" restart="never">
          <p:childTnLst>
            <p:seq>
              <p:cTn dur="indefinite" id="3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0" y="0"/>
            <a:ext cx="5668920" cy="7559640"/>
          </a:xfrm>
          <a:prstGeom prst="rect">
            <a:avLst/>
          </a:prstGeom>
        </p:spPr>
      </p:pic>
    </p:spTree>
  </p:cSld>
  <p:timing>
    <p:tnLst>
      <p:par>
        <p:cTn dur="indefinite" id="37" nodeType="tmRoot" restart="never">
          <p:childTnLst>
            <p:seq>
              <p:cTn dur="indefinite" id="3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7162920" y="6550200"/>
            <a:ext cx="1904760" cy="3070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  <a:buFont typeface="Garamond"/>
              <a:buChar char="•"/>
            </a:pPr>
            <a:fld id="{3141F181-91F1-41F1-81B1-117131E12121}" type="slidenum">
              <a:rPr lang="en-US" sz="1400">
                <a:latin typeface="Garamond"/>
              </a:rPr>
              <a:t>&lt;number&gt;</a:t>
            </a:fld>
            <a:endParaRPr/>
          </a:p>
        </p:txBody>
      </p:sp>
      <p:sp>
        <p:nvSpPr>
          <p:cNvPr id="13" name="CustomShape 2"/>
          <p:cNvSpPr/>
          <p:nvPr/>
        </p:nvSpPr>
        <p:spPr>
          <a:xfrm>
            <a:off x="0" y="5486400"/>
            <a:ext cx="2438280" cy="184788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4400"/>
              <a:t> </a:t>
            </a:r>
            <a:r>
              <a:rPr lang="en-US" sz="2000"/>
              <a:t>Aerial view of San Vitale (looking northwest), Ravenna, Italy, 526–547. </a:t>
            </a:r>
            <a:endParaRPr/>
          </a:p>
        </p:txBody>
      </p:sp>
      <p:pic>
        <p:nvPicPr>
          <p:cNvPr descr="" id="1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78240" y="0"/>
            <a:ext cx="6208560" cy="6858000"/>
          </a:xfrm>
          <a:prstGeom prst="rect">
            <a:avLst/>
          </a:prstGeom>
        </p:spPr>
      </p:pic>
    </p:spTree>
  </p:cSld>
  <p:timing>
    <p:tnLst>
      <p:par>
        <p:cTn dur="indefinite" id="3" nodeType="tmRoot" restart="never">
          <p:childTnLst>
            <p:seq>
              <p:cTn dur="indefinite"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41640" y="73080"/>
            <a:ext cx="5790960" cy="7400880"/>
          </a:xfrm>
          <a:prstGeom prst="rect">
            <a:avLst/>
          </a:prstGeom>
        </p:spPr>
      </p:pic>
    </p:spTree>
  </p:cSld>
  <p:timing>
    <p:tnLst>
      <p:par>
        <p:cTn dur="indefinite" id="39" nodeType="tmRoot" restart="never">
          <p:childTnLst>
            <p:seq>
              <p:cTn dur="indefinite" id="4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22600" y="108000"/>
            <a:ext cx="6629400" cy="7334280"/>
          </a:xfrm>
          <a:prstGeom prst="rect">
            <a:avLst/>
          </a:prstGeom>
        </p:spPr>
      </p:pic>
    </p:spTree>
  </p:cSld>
  <p:timing>
    <p:tnLst>
      <p:par>
        <p:cTn dur="indefinite" id="41" nodeType="tmRoot" restart="never">
          <p:childTnLst>
            <p:seq>
              <p:cTn dur="indefinite" id="4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-30240"/>
            <a:ext cx="8623440" cy="7589880"/>
          </a:xfrm>
          <a:prstGeom prst="rect">
            <a:avLst/>
          </a:prstGeom>
        </p:spPr>
      </p:pic>
    </p:spTree>
  </p:cSld>
  <p:timing>
    <p:tnLst>
      <p:par>
        <p:cTn dur="indefinite" id="43" nodeType="tmRoot" restart="never">
          <p:childTnLst>
            <p:seq>
              <p:cTn dur="indefinite" id="4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03520" y="73080"/>
            <a:ext cx="6667200" cy="7400880"/>
          </a:xfrm>
          <a:prstGeom prst="rect">
            <a:avLst/>
          </a:prstGeom>
        </p:spPr>
      </p:pic>
    </p:spTree>
  </p:cSld>
  <p:timing>
    <p:tnLst>
      <p:par>
        <p:cTn dur="indefinite" id="45" nodeType="tmRoot" restart="never">
          <p:childTnLst>
            <p:seq>
              <p:cTn dur="indefinite" id="4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8920" y="-922320"/>
            <a:ext cx="10078920" cy="7559640"/>
          </a:xfrm>
          <a:prstGeom prst="rect">
            <a:avLst/>
          </a:prstGeom>
        </p:spPr>
      </p:pic>
    </p:spTree>
  </p:cSld>
  <p:timing>
    <p:tnLst>
      <p:par>
        <p:cTn dur="indefinite" id="47" nodeType="tmRoot" restart="never">
          <p:childTnLst>
            <p:seq>
              <p:cTn dur="indefinite" id="4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1143000"/>
            <a:ext cx="7315200" cy="5486400"/>
          </a:xfrm>
          <a:prstGeom prst="rect">
            <a:avLst/>
          </a:prstGeom>
        </p:spPr>
      </p:pic>
    </p:spTree>
  </p:cSld>
  <p:timing>
    <p:tnLst>
      <p:par>
        <p:cTn dur="indefinite" id="49" nodeType="tmRoot" restart="never">
          <p:childTnLst>
            <p:seq>
              <p:cTn dur="indefinite" id="5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6480" y="-7920"/>
            <a:ext cx="10079280" cy="7559640"/>
          </a:xfrm>
          <a:prstGeom prst="rect">
            <a:avLst/>
          </a:prstGeom>
        </p:spPr>
      </p:pic>
    </p:spTree>
  </p:cSld>
  <p:timing>
    <p:tnLst>
      <p:par>
        <p:cTn dur="indefinite" id="51" nodeType="tmRoot" restart="never">
          <p:childTnLst>
            <p:seq>
              <p:cTn dur="indefinite" id="5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84400" y="0"/>
            <a:ext cx="5486400" cy="7315200"/>
          </a:xfrm>
          <a:prstGeom prst="rect">
            <a:avLst/>
          </a:prstGeom>
        </p:spPr>
      </p:pic>
    </p:spTree>
  </p:cSld>
  <p:timing>
    <p:tnLst>
      <p:par>
        <p:cTn dur="indefinite" id="53" nodeType="tmRoot" restart="never">
          <p:childTnLst>
            <p:seq>
              <p:cTn dur="indefinite" id="5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2920" y="924120"/>
            <a:ext cx="9070920" cy="1175400"/>
          </a:xfrm>
          <a:prstGeom prst="rect">
            <a:avLst/>
          </a:prstGeom>
        </p:spPr>
      </p:sp>
      <p:pic>
        <p:nvPicPr>
          <p:cNvPr descr="" id="6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2000" y="0"/>
            <a:ext cx="9820080" cy="7559640"/>
          </a:xfrm>
          <a:prstGeom prst="rect">
            <a:avLst/>
          </a:prstGeom>
        </p:spPr>
      </p:pic>
    </p:spTree>
  </p:cSld>
  <p:timing>
    <p:tnLst>
      <p:par>
        <p:cTn dur="indefinite" id="55" nodeType="tmRoot" restart="never">
          <p:childTnLst>
            <p:seq>
              <p:cTn dur="indefinite" id="5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529920" y="-349200"/>
            <a:ext cx="9070920" cy="126396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Dream of Constantine</a:t>
            </a:r>
            <a:endParaRPr/>
          </a:p>
        </p:txBody>
      </p:sp>
      <p:pic>
        <p:nvPicPr>
          <p:cNvPr descr="" id="6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00200" y="685800"/>
            <a:ext cx="7315200" cy="6858000"/>
          </a:xfrm>
          <a:prstGeom prst="rect">
            <a:avLst/>
          </a:prstGeom>
        </p:spPr>
      </p:pic>
    </p:spTree>
  </p:cSld>
  <p:timing>
    <p:tnLst>
      <p:par>
        <p:cTn dur="indefinite" id="57" nodeType="tmRoot" restart="never">
          <p:childTnLst>
            <p:seq>
              <p:cTn dur="indefinite" id="5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1"/>
          <p:cNvSpPr/>
          <p:nvPr/>
        </p:nvSpPr>
        <p:spPr>
          <a:xfrm>
            <a:off x="7162920" y="6550200"/>
            <a:ext cx="1904760" cy="3070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  <a:buFont typeface="Garamond"/>
              <a:buChar char="•"/>
            </a:pPr>
            <a:fld id="{C1C1C181-31E1-41A1-81F1-719171414131}" type="slidenum">
              <a:rPr lang="en-US" sz="1400">
                <a:latin typeface="Garamond"/>
              </a:rPr>
              <a:t>&lt;number&gt;</a:t>
            </a:fld>
            <a:endParaRPr/>
          </a:p>
        </p:txBody>
      </p:sp>
      <p:sp>
        <p:nvSpPr>
          <p:cNvPr id="16" name="CustomShape 2"/>
          <p:cNvSpPr/>
          <p:nvPr/>
        </p:nvSpPr>
        <p:spPr>
          <a:xfrm>
            <a:off x="0" y="6324480"/>
            <a:ext cx="7772400" cy="133848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4400"/>
              <a:t>Plan of San Vitale, Ravenna, Italy, 526–547.</a:t>
            </a:r>
            <a:endParaRPr/>
          </a:p>
        </p:txBody>
      </p:sp>
      <p:pic>
        <p:nvPicPr>
          <p:cNvPr descr="" id="1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0"/>
            <a:ext cx="6477120" cy="625320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dur="indefinite"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301320" y="-349200"/>
            <a:ext cx="9070920" cy="126396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Battle of Milvian Bridge</a:t>
            </a:r>
            <a:endParaRPr/>
          </a:p>
        </p:txBody>
      </p:sp>
      <p:pic>
        <p:nvPicPr>
          <p:cNvPr descr="" id="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74960" y="685800"/>
            <a:ext cx="6711840" cy="6858000"/>
          </a:xfrm>
          <a:prstGeom prst="rect">
            <a:avLst/>
          </a:prstGeom>
        </p:spPr>
      </p:pic>
    </p:spTree>
  </p:cSld>
  <p:timing>
    <p:tnLst>
      <p:par>
        <p:cTn dur="indefinite" id="59" nodeType="tmRoot" restart="never">
          <p:childTnLst>
            <p:seq>
              <p:cTn dur="indefinite" id="6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29920" y="-228600"/>
            <a:ext cx="9070920" cy="126396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Baptism of Constantine</a:t>
            </a:r>
            <a:endParaRPr/>
          </a:p>
        </p:txBody>
      </p:sp>
      <p:pic>
        <p:nvPicPr>
          <p:cNvPr descr="" id="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28800" y="701640"/>
            <a:ext cx="7132680" cy="6858000"/>
          </a:xfrm>
          <a:prstGeom prst="rect">
            <a:avLst/>
          </a:prstGeom>
        </p:spPr>
      </p:pic>
    </p:spTree>
  </p:cSld>
  <p:timing>
    <p:tnLst>
      <p:par>
        <p:cTn dur="indefinite" id="61" nodeType="tmRoot" restart="never">
          <p:childTnLst>
            <p:seq>
              <p:cTn dur="indefinite" id="6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6840" y="-228960"/>
            <a:ext cx="9070920" cy="117504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St. Helena, mother of Constantine, threatens the Jewish elders</a:t>
            </a:r>
            <a:endParaRPr/>
          </a:p>
        </p:txBody>
      </p:sp>
      <p:pic>
        <p:nvPicPr>
          <p:cNvPr descr="" id="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400" y="685800"/>
            <a:ext cx="6500880" cy="6858000"/>
          </a:xfrm>
          <a:prstGeom prst="rect">
            <a:avLst/>
          </a:prstGeom>
        </p:spPr>
      </p:pic>
    </p:spTree>
  </p:cSld>
  <p:timing>
    <p:tnLst>
      <p:par>
        <p:cTn dur="indefinite" id="63" nodeType="tmRoot" restart="never">
          <p:childTnLst>
            <p:seq>
              <p:cTn dur="indefinite" id="6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456840" y="-120600"/>
            <a:ext cx="9070920" cy="126396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St. Helena orders the Jews to dig under the Temple of Venus</a:t>
            </a:r>
            <a:endParaRPr/>
          </a:p>
        </p:txBody>
      </p:sp>
      <p:pic>
        <p:nvPicPr>
          <p:cNvPr descr="" id="7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00200" y="701640"/>
            <a:ext cx="7013520" cy="6858000"/>
          </a:xfrm>
          <a:prstGeom prst="rect">
            <a:avLst/>
          </a:prstGeom>
        </p:spPr>
      </p:pic>
    </p:spTree>
  </p:cSld>
  <p:timing>
    <p:tnLst>
      <p:par>
        <p:cTn dur="indefinite" id="65" nodeType="tmRoot" restart="never">
          <p:childTnLst>
            <p:seq>
              <p:cTn dur="indefinite" id="6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456840" y="-120600"/>
            <a:ext cx="9070920" cy="126396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The True Cross heals a man</a:t>
            </a:r>
            <a:endParaRPr/>
          </a:p>
        </p:txBody>
      </p:sp>
      <p:pic>
        <p:nvPicPr>
          <p:cNvPr descr="" id="7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28800" y="685800"/>
            <a:ext cx="6831000" cy="6858000"/>
          </a:xfrm>
          <a:prstGeom prst="rect">
            <a:avLst/>
          </a:prstGeom>
        </p:spPr>
      </p:pic>
    </p:spTree>
  </p:cSld>
  <p:timing>
    <p:tnLst>
      <p:par>
        <p:cTn dur="indefinite" id="67" nodeType="tmRoot" restart="never">
          <p:childTnLst>
            <p:seq>
              <p:cTn dur="indefinite" id="6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2920" y="0"/>
            <a:ext cx="9070920" cy="174348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Upper Byzantine triptych</a:t>
            </a:r>
            <a:endParaRPr/>
          </a:p>
        </p:txBody>
      </p:sp>
      <p:pic>
        <p:nvPicPr>
          <p:cNvPr descr="" id="7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258920"/>
            <a:ext cx="10058400" cy="6300720"/>
          </a:xfrm>
          <a:prstGeom prst="rect">
            <a:avLst/>
          </a:prstGeom>
        </p:spPr>
      </p:pic>
    </p:spTree>
  </p:cSld>
  <p:timing>
    <p:tnLst>
      <p:par>
        <p:cTn dur="indefinite" id="69" nodeType="tmRoot" restart="never">
          <p:childTnLst>
            <p:seq>
              <p:cTn dur="indefinite" id="7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301680" y="108000"/>
            <a:ext cx="9070920" cy="1263600"/>
          </a:xfrm>
          <a:prstGeom prst="rect">
            <a:avLst/>
          </a:prstGeom>
        </p:spPr>
        <p:txBody>
          <a:bodyPr anchor="ctr" bIns="0" lIns="0" rIns="0" tIns="0"/>
          <a:p>
            <a:pPr algn="ctr">
              <a:buFont typeface="Arial"/>
              <a:buChar char="•"/>
            </a:pPr>
            <a:r>
              <a:rPr lang="en-US" sz="2000"/>
              <a:t>Lower Byzantine triptych</a:t>
            </a:r>
            <a:endParaRPr/>
          </a:p>
        </p:txBody>
      </p:sp>
      <p:pic>
        <p:nvPicPr>
          <p:cNvPr descr="" id="7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320" y="914400"/>
            <a:ext cx="10058400" cy="6692760"/>
          </a:xfrm>
          <a:prstGeom prst="rect">
            <a:avLst/>
          </a:prstGeom>
        </p:spPr>
      </p:pic>
    </p:spTree>
  </p:cSld>
  <p:timing>
    <p:tnLst>
      <p:par>
        <p:cTn dur="indefinite" id="71" nodeType="tmRoot" restart="never">
          <p:childTnLst>
            <p:seq>
              <p:cTn dur="indefinite" id="7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1680" y="0"/>
            <a:ext cx="5940720" cy="7559640"/>
          </a:xfrm>
          <a:prstGeom prst="rect">
            <a:avLst/>
          </a:prstGeom>
        </p:spPr>
      </p:pic>
    </p:spTree>
  </p:cSld>
  <p:timing>
    <p:tnLst>
      <p:par>
        <p:cTn dur="indefinite" id="73" nodeType="tmRoot" restart="never">
          <p:childTnLst>
            <p:seq>
              <p:cTn dur="indefinite" id="7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400" y="228600"/>
            <a:ext cx="6610320" cy="7248600"/>
          </a:xfrm>
          <a:prstGeom prst="rect">
            <a:avLst/>
          </a:prstGeom>
        </p:spPr>
      </p:pic>
    </p:spTree>
  </p:cSld>
  <p:timing>
    <p:tnLst>
      <p:par>
        <p:cTn dur="indefinite" id="75" nodeType="tmRoot" restart="never">
          <p:childTnLst>
            <p:seq>
              <p:cTn dur="indefinite" id="7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09720" y="0"/>
            <a:ext cx="6648480" cy="7343640"/>
          </a:xfrm>
          <a:prstGeom prst="rect">
            <a:avLst/>
          </a:prstGeom>
        </p:spPr>
      </p:pic>
    </p:spTree>
  </p:cSld>
  <p:timing>
    <p:tnLst>
      <p:par>
        <p:cTn dur="indefinite" id="77" nodeType="tmRoot" restart="never">
          <p:childTnLst>
            <p:seq>
              <p:cTn dur="indefinite" id="7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19" name="CustomShape 2"/>
          <p:cNvSpPr/>
          <p:nvPr/>
        </p:nvSpPr>
        <p:spPr>
          <a:xfrm>
            <a:off x="0" y="7086600"/>
            <a:ext cx="10058400" cy="45720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Interior of San Vitale (looking from the apse into the choir), Ravenna, Italy, 526–547. </a:t>
            </a:r>
            <a:endParaRPr/>
          </a:p>
        </p:txBody>
      </p:sp>
      <p:pic>
        <p:nvPicPr>
          <p:cNvPr descr="" id="2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19240"/>
            <a:ext cx="9601200" cy="686736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dur="indefinite" id="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83" name="CustomShape 2"/>
          <p:cNvSpPr/>
          <p:nvPr/>
        </p:nvSpPr>
        <p:spPr>
          <a:xfrm>
            <a:off x="0" y="3657600"/>
            <a:ext cx="3581280" cy="16765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b="1" lang="en-US" sz="44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Giotto di Bondone, Arena Chapel (Cappella Scrovegni; interior looking west), Padua, Italy, 1305–1306.  </a:t>
            </a:r>
            <a:endParaRPr/>
          </a:p>
        </p:txBody>
      </p:sp>
      <p:pic>
        <p:nvPicPr>
          <p:cNvPr descr="" id="8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13320" y="0"/>
            <a:ext cx="5614920" cy="7589880"/>
          </a:xfrm>
          <a:prstGeom prst="rect">
            <a:avLst/>
          </a:prstGeom>
        </p:spPr>
      </p:pic>
    </p:spTree>
  </p:cSld>
  <p:timing>
    <p:tnLst>
      <p:par>
        <p:cTn dur="indefinite" id="79" nodeType="tmRoot" restart="never">
          <p:childTnLst>
            <p:seq>
              <p:cTn dur="indefinite" id="8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29000" y="360"/>
            <a:ext cx="5940720" cy="7559640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-2670840" y="102384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Last Judgment </a:t>
            </a:r>
            <a:r>
              <a:rPr lang="en-US" sz="2000"/>
              <a:t>
</a:t>
            </a:r>
            <a:r>
              <a:rPr lang="en-US" sz="2000"/>
              <a:t>on the West wall</a:t>
            </a:r>
            <a:endParaRPr/>
          </a:p>
        </p:txBody>
      </p:sp>
    </p:spTree>
  </p:cSld>
  <p:timing>
    <p:tnLst>
      <p:par>
        <p:cTn dur="indefinite" id="81" nodeType="tmRoot" restart="never">
          <p:childTnLst>
            <p:seq>
              <p:cTn dur="indefinite" id="8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828800"/>
            <a:ext cx="4956120" cy="4316400"/>
          </a:xfrm>
          <a:prstGeom prst="rect">
            <a:avLst/>
          </a:prstGeom>
        </p:spPr>
      </p:pic>
      <p:pic>
        <p:nvPicPr>
          <p:cNvPr descr="" id="8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721400" y="1828800"/>
            <a:ext cx="5357520" cy="4289400"/>
          </a:xfrm>
          <a:prstGeom prst="rect">
            <a:avLst/>
          </a:prstGeom>
        </p:spPr>
      </p:pic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story of the Life of Christ begins with the Annunciation, </a:t>
            </a:r>
            <a:r>
              <a:rPr lang="en-US" sz="2000"/>
              <a:t>
</a:t>
            </a:r>
            <a:r>
              <a:rPr lang="en-US" sz="2000"/>
              <a:t>when the angel Gabriel visits Mary</a:t>
            </a:r>
            <a:endParaRPr/>
          </a:p>
        </p:txBody>
      </p:sp>
    </p:spTree>
  </p:cSld>
  <p:timing>
    <p:tnLst>
      <p:par>
        <p:cTn dur="indefinite" id="83" nodeType="tmRoot" restart="never">
          <p:childTnLst>
            <p:seq>
              <p:cTn dur="indefinite" id="8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680" y="0"/>
            <a:ext cx="7512120" cy="7559640"/>
          </a:xfrm>
          <a:prstGeom prst="rect">
            <a:avLst/>
          </a:prstGeom>
        </p:spPr>
      </p:pic>
      <p:sp>
        <p:nvSpPr>
          <p:cNvPr id="91" name="TextShape 1"/>
          <p:cNvSpPr txBox="1"/>
          <p:nvPr/>
        </p:nvSpPr>
        <p:spPr>
          <a:xfrm>
            <a:off x="4114800" y="102384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Nativity, </a:t>
            </a:r>
            <a:r>
              <a:rPr lang="en-US" sz="2000"/>
              <a:t>
</a:t>
            </a:r>
            <a:r>
              <a:rPr lang="en-US" sz="2000"/>
              <a:t>or birth of Christ</a:t>
            </a:r>
            <a:endParaRPr/>
          </a:p>
        </p:txBody>
      </p:sp>
    </p:spTree>
  </p:cSld>
  <p:timing>
    <p:tnLst>
      <p:par>
        <p:cTn dur="indefinite" id="85" nodeType="tmRoot" restart="never">
          <p:childTnLst>
            <p:seq>
              <p:cTn dur="indefinite" id="8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62200" y="1143000"/>
            <a:ext cx="6696000" cy="6391440"/>
          </a:xfrm>
          <a:prstGeom prst="rect">
            <a:avLst/>
          </a:prstGeom>
        </p:spPr>
      </p:pic>
      <p:sp>
        <p:nvSpPr>
          <p:cNvPr id="9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Massacre of the Innocents, </a:t>
            </a:r>
            <a:r>
              <a:rPr lang="en-US" sz="2000"/>
              <a:t>
</a:t>
            </a:r>
            <a:r>
              <a:rPr lang="en-US" sz="2000"/>
              <a:t>when Herod orders the death of all infant boys</a:t>
            </a:r>
            <a:endParaRPr/>
          </a:p>
        </p:txBody>
      </p:sp>
    </p:spTree>
  </p:cSld>
  <p:timing>
    <p:tnLst>
      <p:par>
        <p:cTn dur="indefinite" id="87" nodeType="tmRoot" restart="never">
          <p:childTnLst>
            <p:seq>
              <p:cTn dur="indefinite" id="8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21280" y="914400"/>
            <a:ext cx="8851320" cy="6858000"/>
          </a:xfrm>
          <a:prstGeom prst="rect">
            <a:avLst/>
          </a:prstGeom>
        </p:spPr>
      </p:pic>
      <p:sp>
        <p:nvSpPr>
          <p:cNvPr id="95" name="TextShape 1"/>
          <p:cNvSpPr txBox="1"/>
          <p:nvPr/>
        </p:nvSpPr>
        <p:spPr>
          <a:xfrm>
            <a:off x="457200" y="10944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Raising of Lazarus, </a:t>
            </a:r>
            <a:r>
              <a:rPr lang="en-US" sz="2000"/>
              <a:t>
</a:t>
            </a:r>
            <a:r>
              <a:rPr lang="en-US" sz="2000"/>
              <a:t>when Christ raises Lazarus from the dead</a:t>
            </a:r>
            <a:endParaRPr/>
          </a:p>
        </p:txBody>
      </p:sp>
    </p:spTree>
  </p:cSld>
  <p:timing>
    <p:tnLst>
      <p:par>
        <p:cTn dur="indefinite" id="89" nodeType="tmRoot" restart="never">
          <p:childTnLst>
            <p:seq>
              <p:cTn dur="indefinite" id="9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685800"/>
            <a:ext cx="7616880" cy="6858000"/>
          </a:xfrm>
          <a:prstGeom prst="rect">
            <a:avLst/>
          </a:prstGeom>
        </p:spPr>
      </p:pic>
      <p:sp>
        <p:nvSpPr>
          <p:cNvPr id="97" name="TextShape 1"/>
          <p:cNvSpPr txBox="1"/>
          <p:nvPr/>
        </p:nvSpPr>
        <p:spPr>
          <a:xfrm>
            <a:off x="457200" y="-3477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Kiss of Judas, </a:t>
            </a:r>
            <a:r>
              <a:rPr lang="en-US" sz="2000"/>
              <a:t>
</a:t>
            </a:r>
            <a:r>
              <a:rPr lang="en-US" sz="2000"/>
              <a:t>when Judas betrays Christ to the Pharisees</a:t>
            </a:r>
            <a:endParaRPr/>
          </a:p>
        </p:txBody>
      </p:sp>
    </p:spTree>
  </p:cSld>
  <p:timing>
    <p:tnLst>
      <p:par>
        <p:cTn dur="indefinite" id="91" nodeType="tmRoot" restart="never">
          <p:childTnLst>
            <p:seq>
              <p:cTn dur="indefinite" id="9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99" name="CustomShape 2"/>
          <p:cNvSpPr/>
          <p:nvPr/>
        </p:nvSpPr>
        <p:spPr>
          <a:xfrm>
            <a:off x="0" y="6172200"/>
            <a:ext cx="9372600" cy="129240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4400"/>
              <a:t> </a:t>
            </a:r>
            <a:r>
              <a:rPr lang="en-US" sz="2000"/>
              <a:t>DUCCIO DI BUONINSEGNA, </a:t>
            </a:r>
            <a:r>
              <a:rPr i="1" lang="en-US" sz="2000"/>
              <a:t>Betrayal of Jesus</a:t>
            </a:r>
            <a:r>
              <a:rPr lang="en-US" sz="2000"/>
              <a:t>, detail from the back of the </a:t>
            </a:r>
            <a:r>
              <a:rPr i="1" lang="en-US" sz="2000"/>
              <a:t>Maestà</a:t>
            </a:r>
            <a:r>
              <a:rPr lang="en-US" sz="2000"/>
              <a:t> altarpiece, from Siena Cathedral, Siena, Italy, 1309–1311. Tempera and gold leaf on wood, detail 1’ 10 1/2” x 3’ 4”. Museo dell’Opera del Duomo, Siena.  </a:t>
            </a:r>
            <a:endParaRPr/>
          </a:p>
        </p:txBody>
      </p:sp>
      <p:pic>
        <p:nvPicPr>
          <p:cNvPr descr="" id="10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09440"/>
            <a:ext cx="10058400" cy="6510240"/>
          </a:xfrm>
          <a:prstGeom prst="rect">
            <a:avLst/>
          </a:prstGeom>
        </p:spPr>
      </p:pic>
    </p:spTree>
  </p:cSld>
  <p:timing>
    <p:tnLst>
      <p:par>
        <p:cTn dur="indefinite" id="93" nodeType="tmRoot" restart="never">
          <p:childTnLst>
            <p:seq>
              <p:cTn dur="indefinite" id="9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9080" y="914400"/>
            <a:ext cx="8723520" cy="6858000"/>
          </a:xfrm>
          <a:prstGeom prst="rect">
            <a:avLst/>
          </a:prstGeom>
        </p:spPr>
      </p:pic>
      <p:sp>
        <p:nvSpPr>
          <p:cNvPr id="102" name="TextShape 1"/>
          <p:cNvSpPr txBox="1"/>
          <p:nvPr/>
        </p:nvSpPr>
        <p:spPr>
          <a:xfrm>
            <a:off x="685800" y="-228600"/>
            <a:ext cx="9071640" cy="1563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Crucifixion,</a:t>
            </a:r>
            <a:r>
              <a:rPr lang="en-US" sz="2000"/>
              <a:t>
</a:t>
            </a:r>
            <a:r>
              <a:rPr lang="en-US" sz="2000"/>
              <a:t>when Christ died on the cross</a:t>
            </a:r>
            <a:endParaRPr/>
          </a:p>
        </p:txBody>
      </p:sp>
    </p:spTree>
  </p:cSld>
  <p:timing>
    <p:tnLst>
      <p:par>
        <p:cTn dur="indefinite" id="95" nodeType="tmRoot" restart="never">
          <p:childTnLst>
            <p:seq>
              <p:cTn dur="indefinite" id="9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" y="914400"/>
            <a:ext cx="9692640" cy="6858000"/>
          </a:xfrm>
          <a:prstGeom prst="rect">
            <a:avLst/>
          </a:prstGeom>
        </p:spPr>
      </p:pic>
      <p:sp>
        <p:nvSpPr>
          <p:cNvPr id="104" name="TextShape 1"/>
          <p:cNvSpPr txBox="1"/>
          <p:nvPr/>
        </p:nvSpPr>
        <p:spPr>
          <a:xfrm>
            <a:off x="529560" y="-1191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000"/>
              <a:t>The Lamentation, </a:t>
            </a:r>
            <a:r>
              <a:rPr lang="en-US" sz="2000"/>
              <a:t>
</a:t>
            </a:r>
            <a:r>
              <a:rPr lang="en-US" sz="2000"/>
              <a:t>when the apostles and Mary, Christ's mother, mourn for Christ</a:t>
            </a:r>
            <a:endParaRPr/>
          </a:p>
        </p:txBody>
      </p:sp>
    </p:spTree>
  </p:cSld>
  <p:timing>
    <p:tnLst>
      <p:par>
        <p:cTn dur="indefinite" id="97" nodeType="tmRoot" restart="never">
          <p:childTnLst>
            <p:seq>
              <p:cTn dur="indefinite" id="9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785880"/>
            <a:ext cx="9144000" cy="6072120"/>
          </a:xfrm>
          <a:prstGeom prst="rect">
            <a:avLst/>
          </a:prstGeom>
        </p:spPr>
      </p:pic>
    </p:spTree>
  </p:cSld>
  <p:timing>
    <p:tnLst>
      <p:par>
        <p:cTn dur="indefinite" id="9" nodeType="tmRoot" restart="never">
          <p:childTnLst>
            <p:seq>
              <p:cTn dur="indefinite" id="1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5486400"/>
            <a:ext cx="3809880" cy="192096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Virgin with the Dead Christ (</a:t>
            </a:r>
            <a:r>
              <a:rPr i="1" lang="en-US" sz="2000"/>
              <a:t>Röttgen Pietà</a:t>
            </a:r>
            <a:r>
              <a:rPr lang="en-US" sz="2000"/>
              <a:t>), from the Rhineland, Germany, ca. 1300–1325. Painted wood, 2’ 10 1/2” high. Rheinisches Landemuseum, Bonn. </a:t>
            </a:r>
            <a:endParaRPr/>
          </a:p>
        </p:txBody>
      </p:sp>
      <p:pic>
        <p:nvPicPr>
          <p:cNvPr descr="" id="10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43400" y="-30240"/>
            <a:ext cx="4664160" cy="7589880"/>
          </a:xfrm>
          <a:prstGeom prst="rect">
            <a:avLst/>
          </a:prstGeom>
        </p:spPr>
      </p:pic>
    </p:spTree>
  </p:cSld>
  <p:timing>
    <p:tnLst>
      <p:par>
        <p:cTn dur="indefinite" id="99" nodeType="tmRoot" restart="never">
          <p:childTnLst>
            <p:seq>
              <p:cTn dur="indefinite" id="10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108" name="CustomShape 2"/>
          <p:cNvSpPr/>
          <p:nvPr/>
        </p:nvSpPr>
        <p:spPr>
          <a:xfrm>
            <a:off x="0" y="5442120"/>
            <a:ext cx="3733920" cy="94104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Shiva as Nataraja, ca. 1000. Bronze. Naltunai Ishvaram Temple, Punjai.</a:t>
            </a:r>
            <a:endParaRPr/>
          </a:p>
        </p:txBody>
      </p:sp>
      <p:pic>
        <p:nvPicPr>
          <p:cNvPr descr="" id="10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03760" y="0"/>
            <a:ext cx="5403600" cy="7589880"/>
          </a:xfrm>
          <a:prstGeom prst="rect">
            <a:avLst/>
          </a:prstGeom>
        </p:spPr>
      </p:pic>
    </p:spTree>
  </p:cSld>
  <p:timing>
    <p:tnLst>
      <p:par>
        <p:cTn dur="indefinite" id="101" nodeType="tmRoot" restart="never">
          <p:childTnLst>
            <p:seq>
              <p:cTn dur="indefinite" id="10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-1371600"/>
            <a:ext cx="8137440" cy="11430000"/>
          </a:xfrm>
          <a:prstGeom prst="rect">
            <a:avLst/>
          </a:prstGeom>
        </p:spPr>
      </p:pic>
    </p:spTree>
  </p:cSld>
  <p:timing>
    <p:tnLst>
      <p:par>
        <p:cTn dur="indefinite" id="103" nodeType="tmRoot" restart="never">
          <p:childTnLst>
            <p:seq>
              <p:cTn dur="indefinite" id="10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457200" y="2057400"/>
            <a:ext cx="3657600" cy="3657600"/>
          </a:xfrm>
          <a:prstGeom prst="rect">
            <a:avLst/>
          </a:prstGeom>
        </p:spPr>
      </p:pic>
      <p:pic>
        <p:nvPicPr>
          <p:cNvPr descr="" id="11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0" y="2057400"/>
            <a:ext cx="3657600" cy="3657600"/>
          </a:xfrm>
          <a:prstGeom prst="rect">
            <a:avLst/>
          </a:prstGeom>
        </p:spPr>
      </p:pic>
      <p:pic>
        <p:nvPicPr>
          <p:cNvPr descr="" id="11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858000" y="2057400"/>
            <a:ext cx="3657600" cy="3657600"/>
          </a:xfrm>
          <a:prstGeom prst="rect">
            <a:avLst/>
          </a:prstGeom>
        </p:spPr>
      </p:pic>
    </p:spTree>
  </p:cSld>
  <p:timing>
    <p:tnLst>
      <p:par>
        <p:cTn dur="indefinite" id="105" nodeType="tmRoot" restart="never">
          <p:childTnLst>
            <p:seq>
              <p:cTn dur="indefinite" id="10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14600" y="-30240"/>
            <a:ext cx="5184720" cy="7589880"/>
          </a:xfrm>
          <a:prstGeom prst="rect">
            <a:avLst/>
          </a:prstGeom>
        </p:spPr>
      </p:pic>
    </p:spTree>
  </p:cSld>
  <p:timing>
    <p:tnLst>
      <p:par>
        <p:cTn dur="indefinite" id="11" nodeType="tmRoot" restart="never">
          <p:childTnLst>
            <p:seq>
              <p:cTn dur="indefinite" id="1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24" name="CustomShape 2"/>
          <p:cNvSpPr/>
          <p:nvPr/>
        </p:nvSpPr>
        <p:spPr>
          <a:xfrm>
            <a:off x="0" y="7086600"/>
            <a:ext cx="10058400" cy="45720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lang="en-US" sz="2000"/>
              <a:t>Interior of San Vitale (looking from the apse into the choir), Ravenna, Italy, 526–547. </a:t>
            </a:r>
            <a:endParaRPr/>
          </a:p>
        </p:txBody>
      </p:sp>
      <p:pic>
        <p:nvPicPr>
          <p:cNvPr descr="" id="2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19240"/>
            <a:ext cx="9601200" cy="6867360"/>
          </a:xfrm>
          <a:prstGeom prst="rect">
            <a:avLst/>
          </a:prstGeom>
        </p:spPr>
      </p:pic>
    </p:spTree>
  </p:cSld>
  <p:timing>
    <p:tnLst>
      <p:par>
        <p:cTn dur="indefinite" id="13" nodeType="tmRoot" restart="never">
          <p:childTnLst>
            <p:seq>
              <p:cTn dur="indefinite" id="1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/>
          <p:cNvSpPr/>
          <p:nvPr/>
        </p:nvSpPr>
        <p:spPr>
          <a:xfrm>
            <a:off x="7162920" y="6550200"/>
            <a:ext cx="1904760" cy="306360"/>
          </a:xfrm>
          <a:prstGeom prst="rect">
            <a:avLst/>
          </a:prstGeom>
        </p:spPr>
      </p:sp>
      <p:sp>
        <p:nvSpPr>
          <p:cNvPr id="27" name="CustomShape 2"/>
          <p:cNvSpPr/>
          <p:nvPr/>
        </p:nvSpPr>
        <p:spPr>
          <a:xfrm>
            <a:off x="0" y="5486400"/>
            <a:ext cx="5181480" cy="1565280"/>
          </a:xfrm>
          <a:prstGeom prst="rect">
            <a:avLst/>
          </a:prstGeom>
        </p:spPr>
        <p:txBody>
          <a:bodyPr/>
          <a:p>
            <a:pPr algn="ctr">
              <a:buFont typeface="Arial"/>
              <a:buChar char="•"/>
            </a:pPr>
            <a:r>
              <a:rPr b="1" lang="en-US" sz="4400"/>
              <a:t> </a:t>
            </a:r>
            <a:r>
              <a:rPr lang="en-US" sz="2000"/>
              <a:t>Choir and apse of San Vitale with mosaic of Christ between two angels, Saint Vitalis, and Bishop Ecclesius, Ravenna, Italy, 526–547. </a:t>
            </a:r>
            <a:endParaRPr/>
          </a:p>
        </p:txBody>
      </p:sp>
      <p:pic>
        <p:nvPicPr>
          <p:cNvPr descr="" id="2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222880" y="0"/>
            <a:ext cx="3832200" cy="7589880"/>
          </a:xfrm>
          <a:prstGeom prst="rect">
            <a:avLst/>
          </a:prstGeom>
        </p:spPr>
      </p:pic>
    </p:spTree>
  </p:cSld>
  <p:timing>
    <p:tnLst>
      <p:par>
        <p:cTn dur="indefinite" id="15" nodeType="tmRoot" restart="never">
          <p:childTnLst>
            <p:seq>
              <p:cTn dur="indefinite" id="1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228600"/>
            <a:ext cx="8229600" cy="6821640"/>
          </a:xfrm>
          <a:prstGeom prst="rect">
            <a:avLst/>
          </a:prstGeom>
        </p:spPr>
      </p:pic>
    </p:spTree>
  </p:cSld>
  <p:timing>
    <p:tnLst>
      <p:par>
        <p:cTn dur="indefinite" id="17" nodeType="tmRoot" restart="never">
          <p:childTnLst>
            <p:seq>
              <p:cTn dur="indefinite" id="1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