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5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112E3-6B17-ED45-A922-AF0DA62F7F86}"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2E3-6B17-ED45-A922-AF0DA62F7F86}"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2E3-6B17-ED45-A922-AF0DA62F7F86}"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2E3-6B17-ED45-A922-AF0DA62F7F86}"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12E3-6B17-ED45-A922-AF0DA62F7F86}"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112E3-6B17-ED45-A922-AF0DA62F7F86}" type="datetimeFigureOut">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112E3-6B17-ED45-A922-AF0DA62F7F86}" type="datetimeFigureOut">
              <a:rPr lang="en-US" smtClean="0"/>
              <a:pPr/>
              <a:t>2/24/12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112E3-6B17-ED45-A922-AF0DA62F7F86}" type="datetimeFigureOut">
              <a:rPr lang="en-US" smtClean="0"/>
              <a:pPr/>
              <a:t>2/24/12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12E3-6B17-ED45-A922-AF0DA62F7F86}" type="datetimeFigureOut">
              <a:rPr lang="en-US" smtClean="0"/>
              <a:pPr/>
              <a:t>2/24/12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12E3-6B17-ED45-A922-AF0DA62F7F86}" type="datetimeFigureOut">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12E3-6B17-ED45-A922-AF0DA62F7F86}" type="datetimeFigureOut">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B885D-FE8D-744E-A81F-3574D1448A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12E3-6B17-ED45-A922-AF0DA62F7F86}" type="datetimeFigureOut">
              <a:rPr lang="en-US" smtClean="0"/>
              <a:pPr/>
              <a:t>2/24/12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B885D-FE8D-744E-A81F-3574D1448A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5903414"/>
            <a:ext cx="6400800" cy="840894"/>
          </a:xfrm>
        </p:spPr>
        <p:txBody>
          <a:bodyPr>
            <a:noAutofit/>
          </a:bodyPr>
          <a:lstStyle/>
          <a:p>
            <a:pPr algn="l"/>
            <a:r>
              <a:rPr lang="en-US" sz="2400" dirty="0">
                <a:solidFill>
                  <a:schemeClr val="tx1"/>
                </a:solidFill>
              </a:rPr>
              <a:t>Ai </a:t>
            </a:r>
            <a:r>
              <a:rPr lang="en-US" sz="2400" dirty="0" err="1">
                <a:solidFill>
                  <a:schemeClr val="tx1"/>
                </a:solidFill>
              </a:rPr>
              <a:t>Weiwei</a:t>
            </a:r>
            <a:r>
              <a:rPr lang="en-US" sz="2400" dirty="0">
                <a:solidFill>
                  <a:schemeClr val="tx1"/>
                </a:solidFill>
              </a:rPr>
              <a:t>, </a:t>
            </a:r>
            <a:r>
              <a:rPr lang="en-US" sz="2400" i="1" dirty="0">
                <a:solidFill>
                  <a:schemeClr val="tx1"/>
                </a:solidFill>
              </a:rPr>
              <a:t>Remembering, backpacks,</a:t>
            </a:r>
            <a:r>
              <a:rPr lang="en-US" sz="2400" i="1" dirty="0" smtClean="0">
                <a:solidFill>
                  <a:schemeClr val="tx1"/>
                </a:solidFill>
              </a:rPr>
              <a:t> </a:t>
            </a:r>
          </a:p>
          <a:p>
            <a:pPr algn="l"/>
            <a:r>
              <a:rPr lang="en-US" sz="2400" i="1" dirty="0" err="1" smtClean="0">
                <a:solidFill>
                  <a:schemeClr val="tx1"/>
                </a:solidFill>
              </a:rPr>
              <a:t>Haus</a:t>
            </a:r>
            <a:r>
              <a:rPr lang="en-US" sz="2400" i="1" dirty="0" smtClean="0">
                <a:solidFill>
                  <a:schemeClr val="tx1"/>
                </a:solidFill>
              </a:rPr>
              <a:t> </a:t>
            </a:r>
            <a:r>
              <a:rPr lang="en-US" sz="2400" i="1" dirty="0" err="1">
                <a:solidFill>
                  <a:schemeClr val="tx1"/>
                </a:solidFill>
              </a:rPr>
              <a:t>der</a:t>
            </a:r>
            <a:r>
              <a:rPr lang="en-US" sz="2400" i="1" dirty="0">
                <a:solidFill>
                  <a:schemeClr val="tx1"/>
                </a:solidFill>
              </a:rPr>
              <a:t> </a:t>
            </a:r>
            <a:r>
              <a:rPr lang="en-US" sz="2400" i="1" dirty="0" err="1">
                <a:solidFill>
                  <a:schemeClr val="tx1"/>
                </a:solidFill>
              </a:rPr>
              <a:t>Kunst</a:t>
            </a:r>
            <a:r>
              <a:rPr lang="en-US" sz="2400" i="1" dirty="0">
                <a:solidFill>
                  <a:schemeClr val="tx1"/>
                </a:solidFill>
              </a:rPr>
              <a:t>,* Munich, 2009</a:t>
            </a:r>
            <a:endParaRPr lang="en-US" sz="2400" dirty="0">
              <a:solidFill>
                <a:schemeClr val="tx1"/>
              </a:solidFill>
            </a:endParaRPr>
          </a:p>
        </p:txBody>
      </p:sp>
      <p:pic>
        <p:nvPicPr>
          <p:cNvPr id="4" name="Picture 3" descr="WeiweiSoSorry2.jpg"/>
          <p:cNvPicPr>
            <a:picLocks noChangeAspect="1"/>
          </p:cNvPicPr>
          <p:nvPr/>
        </p:nvPicPr>
        <p:blipFill>
          <a:blip r:embed="rId2"/>
          <a:stretch>
            <a:fillRect/>
          </a:stretch>
        </p:blipFill>
        <p:spPr>
          <a:xfrm>
            <a:off x="685800" y="0"/>
            <a:ext cx="7828310" cy="58712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670" y="5080000"/>
            <a:ext cx="4932630" cy="1778000"/>
          </a:xfrm>
        </p:spPr>
        <p:txBody>
          <a:bodyPr>
            <a:normAutofit/>
          </a:bodyPr>
          <a:lstStyle/>
          <a:p>
            <a:pPr algn="l"/>
            <a:r>
              <a:rPr lang="en-US" sz="2000" dirty="0"/>
              <a:t>Bill Viola, </a:t>
            </a:r>
            <a:r>
              <a:rPr lang="en-US" sz="2000" i="1" dirty="0" smtClean="0"/>
              <a:t>The Greeting, </a:t>
            </a:r>
            <a:r>
              <a:rPr lang="en-US" sz="2000" dirty="0"/>
              <a:t>Grace </a:t>
            </a:r>
            <a:r>
              <a:rPr lang="en-US" sz="2000" dirty="0" smtClean="0"/>
              <a:t>Cathedral</a:t>
            </a:r>
            <a:br>
              <a:rPr lang="en-US" sz="2000" dirty="0" smtClean="0"/>
            </a:br>
            <a:r>
              <a:rPr lang="en-US" sz="2000" dirty="0" smtClean="0"/>
              <a:t>1995</a:t>
            </a:r>
            <a:endParaRPr lang="en-US" sz="2000" dirty="0"/>
          </a:p>
        </p:txBody>
      </p:sp>
      <p:pic>
        <p:nvPicPr>
          <p:cNvPr id="4" name="Content Placeholder 3" descr="Picture 5.png"/>
          <p:cNvPicPr>
            <a:picLocks noGrp="1" noChangeAspect="1"/>
          </p:cNvPicPr>
          <p:nvPr>
            <p:ph idx="1"/>
          </p:nvPr>
        </p:nvPicPr>
        <p:blipFill>
          <a:blip r:embed="rId2"/>
          <a:srcRect l="-38611" r="-38611"/>
          <a:stretch>
            <a:fillRect/>
          </a:stretch>
        </p:blipFill>
        <p:spPr>
          <a:xfrm>
            <a:off x="-2107411" y="0"/>
            <a:ext cx="9085799" cy="4996839"/>
          </a:xfrm>
        </p:spPr>
      </p:pic>
      <p:pic>
        <p:nvPicPr>
          <p:cNvPr id="5" name="Picture 4" descr="PONTORMO, Jacopo.jpg"/>
          <p:cNvPicPr>
            <a:picLocks noChangeAspect="1"/>
          </p:cNvPicPr>
          <p:nvPr/>
        </p:nvPicPr>
        <p:blipFill>
          <a:blip r:embed="rId3"/>
          <a:stretch>
            <a:fillRect/>
          </a:stretch>
        </p:blipFill>
        <p:spPr>
          <a:xfrm>
            <a:off x="5194300" y="0"/>
            <a:ext cx="3949700" cy="5080000"/>
          </a:xfrm>
          <a:prstGeom prst="rect">
            <a:avLst/>
          </a:prstGeom>
        </p:spPr>
      </p:pic>
      <p:sp>
        <p:nvSpPr>
          <p:cNvPr id="6" name="TextBox 5"/>
          <p:cNvSpPr txBox="1"/>
          <p:nvPr/>
        </p:nvSpPr>
        <p:spPr>
          <a:xfrm>
            <a:off x="5234513" y="5288598"/>
            <a:ext cx="3487750" cy="1477328"/>
          </a:xfrm>
          <a:prstGeom prst="rect">
            <a:avLst/>
          </a:prstGeom>
          <a:noFill/>
        </p:spPr>
        <p:txBody>
          <a:bodyPr wrap="square" rtlCol="0">
            <a:spAutoFit/>
          </a:bodyPr>
          <a:lstStyle/>
          <a:p>
            <a:r>
              <a:rPr lang="en-US" dirty="0" smtClean="0"/>
              <a:t>Jacopo </a:t>
            </a:r>
            <a:r>
              <a:rPr lang="en-US" dirty="0" err="1" smtClean="0"/>
              <a:t>Pontormo</a:t>
            </a:r>
            <a:r>
              <a:rPr lang="en-US" dirty="0" smtClean="0"/>
              <a:t>, </a:t>
            </a:r>
            <a:r>
              <a:rPr lang="en-US" i="1" dirty="0" smtClean="0"/>
              <a:t>Visitation</a:t>
            </a:r>
            <a:r>
              <a:rPr lang="en-US" dirty="0" smtClean="0"/>
              <a:t>, 1528-29</a:t>
            </a:r>
          </a:p>
          <a:p>
            <a:r>
              <a:rPr lang="en-US" dirty="0" smtClean="0"/>
              <a:t>Oil on wood, 202 </a:t>
            </a:r>
            <a:r>
              <a:rPr lang="en-US" dirty="0" err="1" smtClean="0"/>
              <a:t>x</a:t>
            </a:r>
            <a:r>
              <a:rPr lang="en-US" dirty="0" smtClean="0"/>
              <a:t> 156 cm</a:t>
            </a:r>
          </a:p>
          <a:p>
            <a:r>
              <a:rPr lang="en-US" dirty="0" smtClean="0"/>
              <a:t>San Michele, </a:t>
            </a:r>
            <a:r>
              <a:rPr lang="en-US" dirty="0" err="1" smtClean="0"/>
              <a:t>Carmignano</a:t>
            </a:r>
            <a:r>
              <a:rPr lang="en-US" dirty="0" smtClean="0"/>
              <a:t> (Florence)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latin typeface="+mn-lt"/>
              </a:rPr>
              <a:t>Kara </a:t>
            </a:r>
            <a:r>
              <a:rPr lang="en-US" sz="1800" dirty="0" err="1" smtClean="0">
                <a:latin typeface="+mn-lt"/>
              </a:rPr>
              <a:t>Walker</a:t>
            </a:r>
            <a:r>
              <a:rPr lang="en-US" sz="1400" dirty="0" err="1" smtClean="0">
                <a:latin typeface="+mn-lt"/>
              </a:rPr>
              <a:t>,</a:t>
            </a:r>
            <a:r>
              <a:rPr lang="en-US" sz="1200" dirty="0" err="1" smtClean="0">
                <a:latin typeface="+mn-lt"/>
              </a:rPr>
              <a:t>"</a:t>
            </a:r>
            <a:r>
              <a:rPr lang="en-US" sz="1200" dirty="0" err="1">
                <a:latin typeface="+mn-lt"/>
              </a:rPr>
              <a:t>Slavery</a:t>
            </a:r>
            <a:r>
              <a:rPr lang="en-US" sz="1200" dirty="0">
                <a:latin typeface="+mn-lt"/>
              </a:rPr>
              <a:t>! Slavery! presenting a GRAND and LIFELIKE Panoramic Journey into Picturesque Southern Slavery or "Life at '</a:t>
            </a:r>
            <a:r>
              <a:rPr lang="en-US" sz="1200" dirty="0" err="1">
                <a:latin typeface="+mn-lt"/>
              </a:rPr>
              <a:t>Ol</a:t>
            </a:r>
            <a:r>
              <a:rPr lang="en-US" sz="1200" dirty="0">
                <a:latin typeface="+mn-lt"/>
              </a:rPr>
              <a:t>' </a:t>
            </a:r>
            <a:r>
              <a:rPr lang="en-US" sz="1200" dirty="0" err="1">
                <a:latin typeface="+mn-lt"/>
              </a:rPr>
              <a:t>Virginny's</a:t>
            </a:r>
            <a:r>
              <a:rPr lang="en-US" sz="1200" dirty="0">
                <a:latin typeface="+mn-lt"/>
              </a:rPr>
              <a:t> Hole' (sketches from Plantation Life)" See the Peculiar Institutions as never before! All cut from black paper by the able hand of Kara Elizabeth Walker, an Emancipated </a:t>
            </a:r>
            <a:r>
              <a:rPr lang="en-US" sz="1200" dirty="0" err="1">
                <a:latin typeface="+mn-lt"/>
              </a:rPr>
              <a:t>Negress</a:t>
            </a:r>
            <a:r>
              <a:rPr lang="en-US" sz="1200" dirty="0">
                <a:latin typeface="+mn-lt"/>
              </a:rPr>
              <a:t> and leader in her Cause,</a:t>
            </a:r>
            <a:r>
              <a:rPr lang="en-US" sz="1400" dirty="0">
                <a:latin typeface="+mn-lt"/>
              </a:rPr>
              <a:t>" </a:t>
            </a:r>
            <a:r>
              <a:rPr lang="en-US" sz="1400" dirty="0" smtClean="0">
                <a:latin typeface="+mn-lt"/>
              </a:rPr>
              <a:t>1997, Installation </a:t>
            </a:r>
            <a:r>
              <a:rPr lang="en-US" sz="1400" dirty="0">
                <a:latin typeface="+mn-lt"/>
              </a:rPr>
              <a:t>view, "no place (like home)," at the Walker Art Center, Minneapolis, Minnesota, 1997Cut paper and adhesive on wall, 12 </a:t>
            </a:r>
            <a:r>
              <a:rPr lang="en-US" sz="1400" dirty="0" err="1">
                <a:latin typeface="+mn-lt"/>
              </a:rPr>
              <a:t>x</a:t>
            </a:r>
            <a:r>
              <a:rPr lang="en-US" sz="1400" dirty="0">
                <a:latin typeface="+mn-lt"/>
              </a:rPr>
              <a:t> 85 </a:t>
            </a:r>
            <a:r>
              <a:rPr lang="en-US" sz="1400" dirty="0" smtClean="0">
                <a:latin typeface="+mn-lt"/>
              </a:rPr>
              <a:t>feet, Collection </a:t>
            </a:r>
            <a:r>
              <a:rPr lang="en-US" sz="1400" dirty="0">
                <a:latin typeface="+mn-lt"/>
              </a:rPr>
              <a:t>of Eileen and Peter Norton, </a:t>
            </a:r>
            <a:r>
              <a:rPr lang="en-US" sz="1400" dirty="0" smtClean="0">
                <a:latin typeface="+mn-lt"/>
              </a:rPr>
              <a:t>Santa </a:t>
            </a:r>
            <a:r>
              <a:rPr lang="en-US" sz="1400" dirty="0">
                <a:latin typeface="+mn-lt"/>
              </a:rPr>
              <a:t>Monica, California</a:t>
            </a:r>
          </a:p>
        </p:txBody>
      </p:sp>
      <p:pic>
        <p:nvPicPr>
          <p:cNvPr id="4" name="Content Placeholder 3" descr="walker-draw2-002.jpg"/>
          <p:cNvPicPr>
            <a:picLocks noGrp="1" noChangeAspect="1"/>
          </p:cNvPicPr>
          <p:nvPr>
            <p:ph idx="1"/>
          </p:nvPr>
        </p:nvPicPr>
        <p:blipFill>
          <a:blip r:embed="rId2"/>
          <a:srcRect l="-16803" r="-16803"/>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Cindy Sherman</a:t>
            </a:r>
            <a:br>
              <a:rPr lang="en-US" sz="2400" dirty="0" smtClean="0"/>
            </a:br>
            <a:r>
              <a:rPr lang="en-US" sz="2400" i="1" dirty="0" smtClean="0"/>
              <a:t>Untitled Film Still #48</a:t>
            </a:r>
            <a:r>
              <a:rPr lang="en-US" sz="2400" dirty="0" smtClean="0"/>
              <a:t>, 1979, photograph,</a:t>
            </a:r>
            <a:br>
              <a:rPr lang="en-US" sz="2400" dirty="0" smtClean="0"/>
            </a:br>
            <a:r>
              <a:rPr lang="en-US" sz="1100" dirty="0" smtClean="0"/>
              <a:t>Collection of The Museum of Modern Art</a:t>
            </a:r>
            <a:endParaRPr lang="en-US" sz="1100" dirty="0"/>
          </a:p>
        </p:txBody>
      </p:sp>
      <p:pic>
        <p:nvPicPr>
          <p:cNvPr id="4" name="Content Placeholder 3" descr="sherman21.jpg"/>
          <p:cNvPicPr>
            <a:picLocks noGrp="1" noChangeAspect="1"/>
          </p:cNvPicPr>
          <p:nvPr>
            <p:ph idx="1"/>
          </p:nvPr>
        </p:nvPicPr>
        <p:blipFill>
          <a:blip r:embed="rId2"/>
          <a:srcRect l="-21107" r="-21107"/>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Helen And Newton Harrison, </a:t>
            </a:r>
            <a:r>
              <a:rPr lang="en-US" sz="2400" i="1" dirty="0" smtClean="0"/>
              <a:t>Sierra </a:t>
            </a:r>
            <a:r>
              <a:rPr lang="en-US" sz="2400" i="1" dirty="0"/>
              <a:t>Nevada</a:t>
            </a:r>
            <a:r>
              <a:rPr lang="en-US" sz="2400" dirty="0"/>
              <a:t>, </a:t>
            </a:r>
            <a:r>
              <a:rPr lang="en-US" sz="2400" dirty="0" smtClean="0"/>
              <a:t>2011 </a:t>
            </a:r>
            <a:r>
              <a:rPr lang="en-US" sz="1600" dirty="0" smtClean="0"/>
              <a:t>(</a:t>
            </a:r>
            <a:r>
              <a:rPr lang="en-US" sz="1600" dirty="0"/>
              <a:t>installation view south gallery</a:t>
            </a:r>
            <a:r>
              <a:rPr lang="en-US" sz="1600" dirty="0" smtClean="0"/>
              <a:t>) aerial </a:t>
            </a:r>
            <a:r>
              <a:rPr lang="en-US" sz="1600" dirty="0"/>
              <a:t>photograph, digital mapping, pastel, oil, and </a:t>
            </a:r>
            <a:r>
              <a:rPr lang="en-US" sz="1600" dirty="0" smtClean="0"/>
              <a:t>ink 42 </a:t>
            </a:r>
            <a:r>
              <a:rPr lang="en-US" sz="1600" dirty="0"/>
              <a:t>feet long </a:t>
            </a:r>
            <a:r>
              <a:rPr lang="en-US" sz="1600" dirty="0" err="1"/>
              <a:t>x</a:t>
            </a:r>
            <a:r>
              <a:rPr lang="en-US" sz="1600" dirty="0"/>
              <a:t> variable width	</a:t>
            </a:r>
            <a:br>
              <a:rPr lang="en-US" sz="1600" dirty="0"/>
            </a:br>
            <a:endParaRPr lang="en-US" sz="1600" dirty="0"/>
          </a:p>
        </p:txBody>
      </p:sp>
      <p:pic>
        <p:nvPicPr>
          <p:cNvPr id="4" name="Content Placeholder 3" descr="Harrisons.jpg"/>
          <p:cNvPicPr>
            <a:picLocks noGrp="1" noChangeAspect="1"/>
          </p:cNvPicPr>
          <p:nvPr>
            <p:ph idx="1"/>
          </p:nvPr>
        </p:nvPicPr>
        <p:blipFill>
          <a:blip r:embed="rId2"/>
          <a:srcRect l="-48189" r="-48189"/>
          <a:stretch>
            <a:fillRect/>
          </a:stretch>
        </p:blipFill>
        <p:spPr>
          <a:xfrm>
            <a:off x="-1433135" y="1600200"/>
            <a:ext cx="8229600" cy="4525963"/>
          </a:xfrm>
        </p:spPr>
      </p:pic>
      <p:sp>
        <p:nvSpPr>
          <p:cNvPr id="5" name="TextBox 4"/>
          <p:cNvSpPr txBox="1"/>
          <p:nvPr/>
        </p:nvSpPr>
        <p:spPr>
          <a:xfrm>
            <a:off x="5140141" y="1740127"/>
            <a:ext cx="3546659" cy="3970317"/>
          </a:xfrm>
          <a:prstGeom prst="rect">
            <a:avLst/>
          </a:prstGeom>
          <a:noFill/>
        </p:spPr>
        <p:txBody>
          <a:bodyPr wrap="square" rtlCol="0">
            <a:spAutoFit/>
          </a:bodyPr>
          <a:lstStyle/>
          <a:p>
            <a:r>
              <a:rPr lang="en-US" sz="1200" dirty="0">
                <a:solidFill>
                  <a:srgbClr val="000000"/>
                </a:solidFill>
              </a:rPr>
              <a:t>In Sierra Nevada: An Adaptation, internationally-renowned environmental artists Helen Mayer Harrison and Newton Harrison propose a series of long-term ecological responses to recorded temperature increases in the Sierra Nevada, in collaboration with the Museum's Center for Art + Environment.Their proposals are in response to potential changes that threaten the elimination of beneficial plant species and the invasion of harmful ones. The Harrison’s ideas are presented conceptually in a 30-foot-long map of the mountain range, topographical sketches of its seventeen principal watersheds, and aerial photographs of sites in the Truckee and Yuba watersheds. Additionally, digital animations predict two various global warming scenarios revealing what will happen if nothing is done or if modest interventions are made, and conversely if landscapes are generated to serve cultural and natural needs.This exhibition represents early iterations of what will eventually be a fifty-year project.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8884" y="536214"/>
            <a:ext cx="7857672" cy="1510175"/>
          </a:xfrm>
        </p:spPr>
        <p:txBody>
          <a:bodyPr>
            <a:noAutofit/>
          </a:bodyPr>
          <a:lstStyle/>
          <a:p>
            <a:pPr algn="l"/>
            <a:r>
              <a:rPr lang="en-US" sz="1200" dirty="0" smtClean="0">
                <a:latin typeface="+mn-lt"/>
              </a:rPr>
              <a:t>Walton </a:t>
            </a:r>
            <a:r>
              <a:rPr lang="en-US" sz="1200" dirty="0" smtClean="0">
                <a:latin typeface="+mn-lt"/>
              </a:rPr>
              <a:t>Ford, </a:t>
            </a:r>
            <a:r>
              <a:rPr lang="en-US" sz="1200" i="1" dirty="0" smtClean="0">
                <a:latin typeface="+mn-lt"/>
              </a:rPr>
              <a:t>Falling </a:t>
            </a:r>
            <a:r>
              <a:rPr lang="en-US" sz="1200" i="1" dirty="0" smtClean="0">
                <a:latin typeface="+mn-lt"/>
              </a:rPr>
              <a:t>Bough</a:t>
            </a:r>
            <a:r>
              <a:rPr lang="en-US" sz="1200" dirty="0" smtClean="0">
                <a:latin typeface="+mn-lt"/>
              </a:rPr>
              <a:t>, </a:t>
            </a:r>
            <a:r>
              <a:rPr lang="en-US" sz="1200" dirty="0" smtClean="0">
                <a:latin typeface="+mn-lt"/>
              </a:rPr>
              <a:t>2002 Watercolor, gouache, ink and pencil on paper, 60 3/4 x 119 1/2 inches Private collection, Tennessee Courtesy Paul Kasmin Gallery, New </a:t>
            </a:r>
            <a:r>
              <a:rPr lang="en-US" sz="1200" dirty="0" smtClean="0">
                <a:latin typeface="+mn-lt"/>
              </a:rPr>
              <a:t>York”</a:t>
            </a:r>
            <a:br>
              <a:rPr lang="en-US" sz="1200" dirty="0" smtClean="0">
                <a:latin typeface="+mn-lt"/>
              </a:rPr>
            </a:br>
            <a:endParaRPr lang="en-US" sz="1000" dirty="0">
              <a:latin typeface="+mn-lt"/>
            </a:endParaRPr>
          </a:p>
        </p:txBody>
      </p:sp>
      <p:pic>
        <p:nvPicPr>
          <p:cNvPr id="6" name="Content Placeholder 5" descr="Screen shot 2012-02-24 at 3.16.31 PM.png"/>
          <p:cNvPicPr>
            <a:picLocks noGrp="1" noChangeAspect="1"/>
          </p:cNvPicPr>
          <p:nvPr>
            <p:ph idx="1"/>
          </p:nvPr>
        </p:nvPicPr>
        <p:blipFill>
          <a:blip r:embed="rId2"/>
          <a:srcRect l="-1657" r="-1657"/>
          <a:stretch>
            <a:fillRect/>
          </a:stretch>
        </p:blipFill>
        <p:spPr>
          <a:xfrm>
            <a:off x="457200" y="2046389"/>
            <a:ext cx="8229600"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421</Words>
  <Application>Microsoft Macintosh PowerPoint</Application>
  <PresentationFormat>On-screen Show (4:3)</PresentationFormat>
  <Paragraphs>11</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Bill Viola, The Greeting, Grace Cathedral 1995</vt:lpstr>
      <vt:lpstr>Kara Walker,"Slavery! Slavery! presenting a GRAND and LIFELIKE Panoramic Journey into Picturesque Southern Slavery or "Life at 'Ol' Virginny's Hole' (sketches from Plantation Life)" See the Peculiar Institutions as never before! All cut from black paper by the able hand of Kara Elizabeth Walker, an Emancipated Negress and leader in her Cause," 1997, Installation view, "no place (like home)," at the Walker Art Center, Minneapolis, Minnesota, 1997Cut paper and adhesive on wall, 12 x 85 feet, Collection of Eileen and Peter Norton, Santa Monica, California</vt:lpstr>
      <vt:lpstr>Cindy Sherman Untitled Film Still #48, 1979, photograph, Collection of The Museum of Modern Art</vt:lpstr>
      <vt:lpstr>Helen And Newton Harrison, Sierra Nevada, 2011 (installation view south gallery) aerial photograph, digital mapping, pastel, oil, and ink 42 feet long x variable width  </vt:lpstr>
      <vt:lpstr>Walton Ford, Falling Bough, 2002 Watercolor, gouache, ink and pencil on paper, 60 3/4 x 119 1/2 inches Private collection, Tennessee Courtesy Paul Kasmin Gallery, New York” </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Banerjee</dc:creator>
  <cp:lastModifiedBy>Deb Banerjee</cp:lastModifiedBy>
  <cp:revision>4</cp:revision>
  <dcterms:created xsi:type="dcterms:W3CDTF">2012-02-24T22:08:09Z</dcterms:created>
  <dcterms:modified xsi:type="dcterms:W3CDTF">2012-02-24T22:21:36Z</dcterms:modified>
</cp:coreProperties>
</file>